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0" r:id="rId3"/>
    <p:sldId id="265" r:id="rId4"/>
    <p:sldId id="259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0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7F1A-94D0-4E85-ADBC-DC8539F2A7C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037B-B6E5-489B-887A-A61B0DB25C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7F1A-94D0-4E85-ADBC-DC8539F2A7C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037B-B6E5-489B-887A-A61B0DB25C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7F1A-94D0-4E85-ADBC-DC8539F2A7C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037B-B6E5-489B-887A-A61B0DB25C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7F1A-94D0-4E85-ADBC-DC8539F2A7C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037B-B6E5-489B-887A-A61B0DB25C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7F1A-94D0-4E85-ADBC-DC8539F2A7C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953A037B-B6E5-489B-887A-A61B0DB25C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7F1A-94D0-4E85-ADBC-DC8539F2A7C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037B-B6E5-489B-887A-A61B0DB25C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7F1A-94D0-4E85-ADBC-DC8539F2A7C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037B-B6E5-489B-887A-A61B0DB25C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7F1A-94D0-4E85-ADBC-DC8539F2A7C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037B-B6E5-489B-887A-A61B0DB25C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7F1A-94D0-4E85-ADBC-DC8539F2A7C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037B-B6E5-489B-887A-A61B0DB25C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7F1A-94D0-4E85-ADBC-DC8539F2A7C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037B-B6E5-489B-887A-A61B0DB25C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7F1A-94D0-4E85-ADBC-DC8539F2A7C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037B-B6E5-489B-887A-A61B0DB25C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497F1A-94D0-4E85-ADBC-DC8539F2A7C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A037B-B6E5-489B-887A-A61B0DB25CC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32856"/>
            <a:ext cx="8229600" cy="1143000"/>
          </a:xfrm>
        </p:spPr>
        <p:txBody>
          <a:bodyPr/>
          <a:lstStyle/>
          <a:p>
            <a:r>
              <a:rPr lang="et-EE" dirty="0" smtClean="0"/>
              <a:t>Argumenteerimine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584" y="6874727"/>
            <a:ext cx="8229600" cy="4709160"/>
          </a:xfrm>
        </p:spPr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199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FFFF00"/>
                </a:solidFill>
              </a:rPr>
              <a:t>Jürgen </a:t>
            </a:r>
            <a:r>
              <a:rPr lang="et-EE" dirty="0" err="1">
                <a:solidFill>
                  <a:srgbClr val="FFFF00"/>
                </a:solidFill>
              </a:rPr>
              <a:t>Habermas</a:t>
            </a:r>
            <a:r>
              <a:rPr lang="et-EE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t-EE" sz="3600" dirty="0"/>
          </a:p>
          <a:p>
            <a:pPr marL="0" indent="0" algn="ctr">
              <a:buNone/>
            </a:pPr>
            <a:r>
              <a:rPr lang="et-EE" sz="3600" dirty="0"/>
              <a:t>Demokraatlikus </a:t>
            </a:r>
            <a:r>
              <a:rPr lang="et-EE" sz="3600" dirty="0"/>
              <a:t>ühiskonnas ei </a:t>
            </a:r>
            <a:r>
              <a:rPr lang="et-EE" sz="3600" dirty="0"/>
              <a:t>tohiks</a:t>
            </a:r>
          </a:p>
          <a:p>
            <a:pPr marL="0" indent="0" algn="ctr">
              <a:buNone/>
            </a:pPr>
            <a:endParaRPr lang="et-EE" sz="3600" dirty="0"/>
          </a:p>
          <a:p>
            <a:pPr marL="0" indent="0" algn="ctr">
              <a:buNone/>
            </a:pPr>
            <a:r>
              <a:rPr lang="et-EE" sz="3600" dirty="0"/>
              <a:t> </a:t>
            </a:r>
            <a:r>
              <a:rPr lang="et-EE" sz="3600" dirty="0"/>
              <a:t>maksvusele pääseda mitte </a:t>
            </a:r>
            <a:r>
              <a:rPr lang="et-EE" sz="3600" dirty="0">
                <a:solidFill>
                  <a:srgbClr val="FFC000"/>
                </a:solidFill>
              </a:rPr>
              <a:t>tugevama</a:t>
            </a:r>
          </a:p>
          <a:p>
            <a:pPr marL="0" indent="0" algn="ctr">
              <a:buNone/>
            </a:pPr>
            <a:endParaRPr lang="et-EE" sz="3600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t-EE" sz="3600" dirty="0">
                <a:solidFill>
                  <a:srgbClr val="FFC000"/>
                </a:solidFill>
              </a:rPr>
              <a:t> </a:t>
            </a:r>
            <a:r>
              <a:rPr lang="et-EE" sz="3600" dirty="0">
                <a:solidFill>
                  <a:srgbClr val="FFC000"/>
                </a:solidFill>
              </a:rPr>
              <a:t>argument, </a:t>
            </a:r>
            <a:r>
              <a:rPr lang="et-EE" sz="3600" dirty="0"/>
              <a:t>vaid </a:t>
            </a:r>
            <a:r>
              <a:rPr lang="et-EE" sz="3600" dirty="0">
                <a:solidFill>
                  <a:srgbClr val="FFC000"/>
                </a:solidFill>
              </a:rPr>
              <a:t>tugevam argument</a:t>
            </a:r>
            <a:r>
              <a:rPr lang="et-EE" sz="3600" dirty="0">
                <a:solidFill>
                  <a:srgbClr val="FFC000"/>
                </a:solidFill>
              </a:rPr>
              <a:t>. </a:t>
            </a:r>
            <a:endParaRPr lang="en-US" sz="3600" dirty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Väitlemine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4000" dirty="0"/>
              <a:t>I</a:t>
            </a:r>
            <a:r>
              <a:rPr lang="fi-FI" sz="4000" dirty="0" err="1"/>
              <a:t>seseisev</a:t>
            </a:r>
            <a:r>
              <a:rPr lang="fi-FI" sz="4000" dirty="0"/>
              <a:t> </a:t>
            </a:r>
            <a:r>
              <a:rPr lang="fi-FI" sz="4000" dirty="0" err="1"/>
              <a:t>mõtlemine</a:t>
            </a:r>
            <a:endParaRPr lang="et-EE" sz="4000" dirty="0"/>
          </a:p>
          <a:p>
            <a:r>
              <a:rPr lang="et-EE" sz="4000" dirty="0"/>
              <a:t>K</a:t>
            </a:r>
            <a:r>
              <a:rPr lang="fi-FI" sz="4000" dirty="0" err="1"/>
              <a:t>oostöö</a:t>
            </a:r>
            <a:r>
              <a:rPr lang="fi-FI" sz="4000" dirty="0"/>
              <a:t> </a:t>
            </a:r>
            <a:endParaRPr lang="et-EE" sz="4000" dirty="0"/>
          </a:p>
          <a:p>
            <a:r>
              <a:rPr lang="fi-FI" sz="4000" dirty="0"/>
              <a:t>Info</a:t>
            </a:r>
            <a:r>
              <a:rPr lang="et-EE" sz="4000" dirty="0"/>
              <a:t> </a:t>
            </a:r>
            <a:r>
              <a:rPr lang="fi-FI" sz="4000" dirty="0" err="1"/>
              <a:t>töötlemine</a:t>
            </a:r>
            <a:endParaRPr lang="et-EE" sz="4000" dirty="0"/>
          </a:p>
          <a:p>
            <a:r>
              <a:rPr lang="et-EE" sz="4000" dirty="0" err="1"/>
              <a:t>V</a:t>
            </a:r>
            <a:r>
              <a:rPr lang="fi-FI" sz="4000" dirty="0" err="1"/>
              <a:t>äljendus</a:t>
            </a:r>
            <a:r>
              <a:rPr lang="et-EE" sz="4000" dirty="0"/>
              <a:t>oskus</a:t>
            </a:r>
            <a:r>
              <a:rPr lang="fi-FI" sz="4000" dirty="0"/>
              <a:t> </a:t>
            </a:r>
            <a:endParaRPr lang="et-EE" sz="4000" dirty="0"/>
          </a:p>
          <a:p>
            <a:r>
              <a:rPr lang="et-EE" sz="4000" dirty="0" err="1"/>
              <a:t>K</a:t>
            </a:r>
            <a:r>
              <a:rPr lang="fi-FI" sz="4000" dirty="0" err="1"/>
              <a:t>uulamisoskus</a:t>
            </a:r>
            <a:endParaRPr lang="et-EE" sz="4000" dirty="0"/>
          </a:p>
        </p:txBody>
      </p:sp>
    </p:spTree>
    <p:extLst>
      <p:ext uri="{BB962C8B-B14F-4D97-AF65-F5344CB8AC3E}">
        <p14:creationId xmlns:p14="http://schemas.microsoft.com/office/powerpoint/2010/main" val="36650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FFFF00"/>
                </a:solidFill>
              </a:rPr>
              <a:t>Argument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Argument on kindla struktuuriga, piisavalt põhjendatud ja loogiliselt korrektne seisukoht.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 smtClean="0"/>
              <a:t>	VÄIDE	→	SELETUS ehk SEOS	→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	TÕESTUS(ED) 	→	JÄRELDUS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Toimiva argumendi tõestus sobib kuulaja väärtushinnangutega.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FFFF00"/>
                </a:solidFill>
              </a:rPr>
              <a:t>Tõestuse liigid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t-EE" sz="3600" dirty="0"/>
              <a:t> </a:t>
            </a:r>
            <a:r>
              <a:rPr lang="et-EE" sz="3600" dirty="0"/>
              <a:t>  	</a:t>
            </a:r>
          </a:p>
          <a:p>
            <a:r>
              <a:rPr lang="et-EE" sz="3600" dirty="0"/>
              <a:t>Uuring või statistika, standard, norm, seadus</a:t>
            </a:r>
          </a:p>
          <a:p>
            <a:r>
              <a:rPr lang="et-EE" sz="3600" dirty="0"/>
              <a:t>Eksperdi või arvamusliidri tsiteering</a:t>
            </a:r>
          </a:p>
          <a:p>
            <a:r>
              <a:rPr lang="et-EE" sz="3600" dirty="0"/>
              <a:t>Lugu (konkreetne kogemus)</a:t>
            </a:r>
          </a:p>
          <a:p>
            <a:r>
              <a:rPr lang="et-EE" sz="3600" dirty="0"/>
              <a:t>Võrdlus või analoog</a:t>
            </a:r>
          </a:p>
          <a:p>
            <a:endParaRPr lang="et-EE" sz="3600" dirty="0"/>
          </a:p>
          <a:p>
            <a:endParaRPr lang="et-EE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83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Hea tõestusmaterjal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 </a:t>
            </a:r>
            <a:r>
              <a:rPr lang="et-EE" sz="3200" dirty="0"/>
              <a:t>V</a:t>
            </a:r>
            <a:r>
              <a:rPr lang="et-EE" sz="3200" dirty="0"/>
              <a:t>eenev </a:t>
            </a:r>
          </a:p>
          <a:p>
            <a:r>
              <a:rPr lang="et-EE" sz="3200" dirty="0"/>
              <a:t>Usaldusväärne </a:t>
            </a:r>
          </a:p>
          <a:p>
            <a:r>
              <a:rPr lang="et-EE" sz="3200" dirty="0"/>
              <a:t>V</a:t>
            </a:r>
            <a:r>
              <a:rPr lang="et-EE" sz="3200" dirty="0"/>
              <a:t>õimalikult värske </a:t>
            </a:r>
          </a:p>
          <a:p>
            <a:r>
              <a:rPr lang="et-EE" sz="3200" dirty="0"/>
              <a:t>A</a:t>
            </a:r>
            <a:r>
              <a:rPr lang="et-EE" sz="3200" dirty="0"/>
              <a:t>rusaadav </a:t>
            </a:r>
            <a:endParaRPr lang="et-EE" sz="3200" dirty="0"/>
          </a:p>
          <a:p>
            <a:r>
              <a:rPr lang="et-EE" sz="3200"/>
              <a:t>Põhjendatud valik  </a:t>
            </a:r>
            <a:r>
              <a:rPr lang="et-EE" sz="3200" dirty="0"/>
              <a:t>ehk piisav seos tõestatavaga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148471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</TotalTime>
  <Words>109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Book Antiqua</vt:lpstr>
      <vt:lpstr>Lucida Sans</vt:lpstr>
      <vt:lpstr>Wingdings</vt:lpstr>
      <vt:lpstr>Wingdings 2</vt:lpstr>
      <vt:lpstr>Wingdings 3</vt:lpstr>
      <vt:lpstr>Apex</vt:lpstr>
      <vt:lpstr>Argumenteerimine</vt:lpstr>
      <vt:lpstr>Jürgen Habermas:</vt:lpstr>
      <vt:lpstr>Väitlemine</vt:lpstr>
      <vt:lpstr>Argument</vt:lpstr>
      <vt:lpstr>Tõestuse liigid</vt:lpstr>
      <vt:lpstr>Hea tõestusmaterjal</vt:lpstr>
    </vt:vector>
  </TitlesOfParts>
  <Company>TMK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Jürgen Habermas:</dc:title>
  <dc:creator>kristina</dc:creator>
  <cp:lastModifiedBy>kristina</cp:lastModifiedBy>
  <cp:revision>18</cp:revision>
  <dcterms:created xsi:type="dcterms:W3CDTF">2015-11-06T13:00:02Z</dcterms:created>
  <dcterms:modified xsi:type="dcterms:W3CDTF">2020-04-13T10:35:22Z</dcterms:modified>
</cp:coreProperties>
</file>