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57" r:id="rId2"/>
    <p:sldId id="258" r:id="rId3"/>
    <p:sldId id="272" r:id="rId4"/>
    <p:sldId id="273" r:id="rId5"/>
    <p:sldId id="274" r:id="rId6"/>
  </p:sldIdLst>
  <p:sldSz cx="13004800"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2DF0058-90CF-4F9F-A7AF-BE48F50F713A}" type="datetimeFigureOut">
              <a:rPr lang="et-EE" smtClean="0"/>
              <a:t>22.08.2017</a:t>
            </a:fld>
            <a:endParaRPr lang="et-E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8654640-E1BB-4B8C-A4F4-4D60C5761D6A}" type="slidenum">
              <a:rPr lang="et-EE" smtClean="0"/>
              <a:t>‹#›</a:t>
            </a:fld>
            <a:endParaRPr lang="et-EE"/>
          </a:p>
        </p:txBody>
      </p:sp>
    </p:spTree>
    <p:extLst>
      <p:ext uri="{BB962C8B-B14F-4D97-AF65-F5344CB8AC3E}">
        <p14:creationId xmlns:p14="http://schemas.microsoft.com/office/powerpoint/2010/main" val="2550452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917575" y="744538"/>
            <a:ext cx="4962525" cy="3722687"/>
          </a:xfrm>
          <a:prstGeom prst="rect">
            <a:avLst/>
          </a:prstGeom>
        </p:spPr>
        <p:txBody>
          <a:bodyPr/>
          <a:lstStyle/>
          <a:p>
            <a:endParaRPr/>
          </a:p>
        </p:txBody>
      </p:sp>
      <p:sp>
        <p:nvSpPr>
          <p:cNvPr id="64" name="Shape 64"/>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intro 2">
    <p:spTree>
      <p:nvGrpSpPr>
        <p:cNvPr id="1" name=""/>
        <p:cNvGrpSpPr/>
        <p:nvPr/>
      </p:nvGrpSpPr>
      <p:grpSpPr>
        <a:xfrm>
          <a:off x="0" y="0"/>
          <a:ext cx="0" cy="0"/>
          <a:chOff x="0" y="0"/>
          <a:chExt cx="0" cy="0"/>
        </a:xfrm>
      </p:grpSpPr>
      <p:sp>
        <p:nvSpPr>
          <p:cNvPr id="24" name="Shape 24"/>
          <p:cNvSpPr>
            <a:spLocks noGrp="1"/>
          </p:cNvSpPr>
          <p:nvPr>
            <p:ph type="pic" idx="13"/>
          </p:nvPr>
        </p:nvSpPr>
        <p:spPr>
          <a:xfrm>
            <a:off x="-50899" y="-85852"/>
            <a:ext cx="15606528" cy="10417356"/>
          </a:xfrm>
          <a:prstGeom prst="rect">
            <a:avLst/>
          </a:prstGeom>
        </p:spPr>
        <p:txBody>
          <a:bodyPr lIns="91439" tIns="45719" rIns="91439" bIns="45719" anchor="t">
            <a:noAutofit/>
          </a:bodyPr>
          <a:lstStyle/>
          <a:p>
            <a:endParaRPr/>
          </a:p>
        </p:txBody>
      </p:sp>
      <p:sp>
        <p:nvSpPr>
          <p:cNvPr id="25" name="Shape 25"/>
          <p:cNvSpPr/>
          <p:nvPr/>
        </p:nvSpPr>
        <p:spPr>
          <a:xfrm>
            <a:off x="927100" y="7133580"/>
            <a:ext cx="11099604" cy="1745061"/>
          </a:xfrm>
          <a:prstGeom prst="rect">
            <a:avLst/>
          </a:prstGeom>
          <a:solidFill>
            <a:srgbClr val="5E0F68"/>
          </a:solidFill>
          <a:ln w="12700">
            <a:miter lim="400000"/>
          </a:ln>
        </p:spPr>
        <p:txBody>
          <a:bodyPr lIns="38100" tIns="38100" rIns="38100" bIns="38100" anchor="ctr"/>
          <a:lstStyle/>
          <a:p>
            <a:pPr>
              <a:defRPr>
                <a:solidFill>
                  <a:srgbClr val="FFFFFF"/>
                </a:solidFill>
              </a:defRPr>
            </a:pPr>
            <a:endParaRPr/>
          </a:p>
        </p:txBody>
      </p:sp>
      <p:sp>
        <p:nvSpPr>
          <p:cNvPr id="26" name="Shape 26"/>
          <p:cNvSpPr>
            <a:spLocks noGrp="1"/>
          </p:cNvSpPr>
          <p:nvPr>
            <p:ph type="body" sz="quarter" idx="1"/>
          </p:nvPr>
        </p:nvSpPr>
        <p:spPr>
          <a:xfrm>
            <a:off x="3606034" y="7772399"/>
            <a:ext cx="5741737" cy="10922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body" sz="quarter" idx="14"/>
          </p:nvPr>
        </p:nvSpPr>
        <p:spPr>
          <a:xfrm>
            <a:off x="6386905" y="4787900"/>
            <a:ext cx="5639998" cy="1955801"/>
          </a:xfrm>
          <a:prstGeom prst="rect">
            <a:avLst/>
          </a:prstGeom>
        </p:spPr>
        <p:txBody>
          <a:bodyPr/>
          <a:lstStyle/>
          <a:p>
            <a:pPr algn="r"/>
            <a:endParaRPr/>
          </a:p>
        </p:txBody>
      </p:sp>
      <p:sp>
        <p:nvSpPr>
          <p:cNvPr id="28" name="Shape 28"/>
          <p:cNvSpPr>
            <a:spLocks noGrp="1"/>
          </p:cNvSpPr>
          <p:nvPr>
            <p:ph type="body" sz="quarter" idx="15"/>
          </p:nvPr>
        </p:nvSpPr>
        <p:spPr>
          <a:xfrm>
            <a:off x="927098" y="7124700"/>
            <a:ext cx="11099607" cy="1745060"/>
          </a:xfrm>
          <a:prstGeom prst="rect">
            <a:avLst/>
          </a:prstGeom>
          <a:solidFill>
            <a:srgbClr val="5E0F68"/>
          </a:solidFill>
        </p:spPr>
        <p:txBody>
          <a:bodyPr>
            <a:noAutofit/>
          </a:bodyPr>
          <a:lstStyle/>
          <a:p>
            <a:pPr>
              <a:defRPr sz="3400"/>
            </a:pPr>
            <a:endParaRPr/>
          </a:p>
        </p:txBody>
      </p:sp>
      <p:sp>
        <p:nvSpPr>
          <p:cNvPr id="29" name="Shape 29"/>
          <p:cNvSpPr>
            <a:spLocks noGrp="1"/>
          </p:cNvSpPr>
          <p:nvPr>
            <p:ph type="body" sz="quarter" idx="16"/>
          </p:nvPr>
        </p:nvSpPr>
        <p:spPr>
          <a:xfrm>
            <a:off x="7366761" y="7416799"/>
            <a:ext cx="4228341" cy="685803"/>
          </a:xfrm>
          <a:prstGeom prst="rect">
            <a:avLst/>
          </a:prstGeom>
        </p:spPr>
        <p:txBody>
          <a:bodyPr/>
          <a:lstStyle/>
          <a:p>
            <a:pPr algn="r"/>
            <a:endParaRPr/>
          </a:p>
        </p:txBody>
      </p:sp>
      <p:sp>
        <p:nvSpPr>
          <p:cNvPr id="30" name="Shape 30"/>
          <p:cNvSpPr>
            <a:spLocks noGrp="1"/>
          </p:cNvSpPr>
          <p:nvPr>
            <p:ph type="pic" sz="quarter" idx="17"/>
          </p:nvPr>
        </p:nvSpPr>
        <p:spPr>
          <a:xfrm>
            <a:off x="673149" y="698501"/>
            <a:ext cx="4847859" cy="2539858"/>
          </a:xfrm>
          <a:prstGeom prst="rect">
            <a:avLst/>
          </a:prstGeom>
        </p:spPr>
        <p:txBody>
          <a:bodyPr lIns="91439" tIns="45719" rIns="91439" bIns="45719" anchor="t">
            <a:noAutofit/>
          </a:bodyPr>
          <a:lstStyle/>
          <a:p>
            <a:endParaRP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isu 1">
    <p:spTree>
      <p:nvGrpSpPr>
        <p:cNvPr id="1" name=""/>
        <p:cNvGrpSpPr/>
        <p:nvPr/>
      </p:nvGrpSpPr>
      <p:grpSpPr>
        <a:xfrm>
          <a:off x="0" y="0"/>
          <a:ext cx="0" cy="0"/>
          <a:chOff x="0" y="0"/>
          <a:chExt cx="0" cy="0"/>
        </a:xfrm>
      </p:grpSpPr>
      <p:sp>
        <p:nvSpPr>
          <p:cNvPr id="38" name="Shape 38"/>
          <p:cNvSpPr>
            <a:spLocks noGrp="1"/>
          </p:cNvSpPr>
          <p:nvPr>
            <p:ph type="body" sz="quarter" idx="1"/>
          </p:nvPr>
        </p:nvSpPr>
        <p:spPr>
          <a:xfrm>
            <a:off x="3606034" y="7772399"/>
            <a:ext cx="5741737" cy="10922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body" sz="quarter" idx="13"/>
          </p:nvPr>
        </p:nvSpPr>
        <p:spPr>
          <a:xfrm>
            <a:off x="760806" y="660400"/>
            <a:ext cx="3859456" cy="965201"/>
          </a:xfrm>
          <a:prstGeom prst="rect">
            <a:avLst/>
          </a:prstGeom>
        </p:spPr>
        <p:txBody>
          <a:bodyPr/>
          <a:lstStyle/>
          <a:p>
            <a:endParaRPr/>
          </a:p>
        </p:txBody>
      </p:sp>
      <p:sp>
        <p:nvSpPr>
          <p:cNvPr id="40" name="Shape 40"/>
          <p:cNvSpPr>
            <a:spLocks noGrp="1"/>
          </p:cNvSpPr>
          <p:nvPr>
            <p:ph type="pic" sz="quarter" idx="14"/>
          </p:nvPr>
        </p:nvSpPr>
        <p:spPr>
          <a:xfrm>
            <a:off x="6341750" y="4545607"/>
            <a:ext cx="5741738" cy="3515382"/>
          </a:xfrm>
          <a:prstGeom prst="rect">
            <a:avLst/>
          </a:prstGeom>
        </p:spPr>
        <p:txBody>
          <a:bodyPr lIns="91439" tIns="45719" rIns="91439" bIns="45719" anchor="t">
            <a:noAutofit/>
          </a:bodyPr>
          <a:lstStyle/>
          <a:p>
            <a:endParaRPr/>
          </a:p>
        </p:txBody>
      </p:sp>
      <p:sp>
        <p:nvSpPr>
          <p:cNvPr id="41" name="Shape 41"/>
          <p:cNvSpPr>
            <a:spLocks noGrp="1"/>
          </p:cNvSpPr>
          <p:nvPr>
            <p:ph type="body" sz="quarter" idx="15"/>
          </p:nvPr>
        </p:nvSpPr>
        <p:spPr>
          <a:xfrm>
            <a:off x="760806" y="1916707"/>
            <a:ext cx="5135013" cy="3683001"/>
          </a:xfrm>
          <a:prstGeom prst="rect">
            <a:avLst/>
          </a:prstGeom>
        </p:spPr>
        <p:txBody>
          <a:bodyPr>
            <a:spAutoFit/>
          </a:bodyPr>
          <a:lstStyle/>
          <a:p>
            <a:pPr algn="l" defTabSz="457200">
              <a:lnSpc>
                <a:spcPct val="120000"/>
              </a:lnSpc>
              <a:defRPr sz="1700">
                <a:solidFill>
                  <a:srgbClr val="535353"/>
                </a:solidFill>
                <a:latin typeface="Work Sans Medium"/>
                <a:ea typeface="Work Sans Medium"/>
                <a:cs typeface="Work Sans Medium"/>
                <a:sym typeface="Work Sans Medium"/>
              </a:defRPr>
            </a:pPr>
            <a:r>
              <a:t>Ebis diti nus. Deria sit optiscium et laut vidunt od modis esequamHarumenduscil ilicia endae velit, eicit et alia sin etus eaqui optas dolorei ctotatum fugiassus magnatur?</a:t>
            </a:r>
          </a:p>
          <a:p>
            <a:pPr algn="l" defTabSz="457200">
              <a:lnSpc>
                <a:spcPct val="120000"/>
              </a:lnSpc>
              <a:defRPr sz="1700">
                <a:solidFill>
                  <a:srgbClr val="535353"/>
                </a:solidFill>
                <a:latin typeface="Work Sans Medium"/>
                <a:ea typeface="Work Sans Medium"/>
                <a:cs typeface="Work Sans Medium"/>
                <a:sym typeface="Work Sans Medium"/>
              </a:defRPr>
            </a:pPr>
            <a:r>
              <a:t>Beaquo essequo esequatur, quatur, optur?</a:t>
            </a:r>
          </a:p>
          <a:p>
            <a:pPr algn="l" defTabSz="457200">
              <a:lnSpc>
                <a:spcPct val="120000"/>
              </a:lnSpc>
              <a:defRPr sz="1700">
                <a:solidFill>
                  <a:srgbClr val="535353"/>
                </a:solidFill>
                <a:latin typeface="Work Sans Medium"/>
                <a:ea typeface="Work Sans Medium"/>
                <a:cs typeface="Work Sans Medium"/>
                <a:sym typeface="Work Sans Medium"/>
              </a:defRPr>
            </a:pPr>
            <a:r>
              <a:t>Temporerum nossequatur moluptatur apidelende pedis sum dicius aut voluptia volum fugiam, ea quam illaut mos sequide ratiori cum quae sollam re, utasperferro moluptatio. Eprovidit atiaspi enditat ionsequi   sitis as sust poreici llaborrum et vel ipsae dolupta ipsum aces est officab ips</a:t>
            </a:r>
          </a:p>
        </p:txBody>
      </p:sp>
      <p:sp>
        <p:nvSpPr>
          <p:cNvPr id="42" name="Shape 42"/>
          <p:cNvSpPr>
            <a:spLocks noGrp="1"/>
          </p:cNvSpPr>
          <p:nvPr>
            <p:ph type="pic" sz="quarter" idx="16"/>
          </p:nvPr>
        </p:nvSpPr>
        <p:spPr>
          <a:xfrm>
            <a:off x="6341750" y="824012"/>
            <a:ext cx="5741738" cy="3515382"/>
          </a:xfrm>
          <a:prstGeom prst="rect">
            <a:avLst/>
          </a:prstGeom>
        </p:spPr>
        <p:txBody>
          <a:bodyPr lIns="91439" tIns="45719" rIns="91439" bIns="45719" anchor="t">
            <a:noAutofit/>
          </a:bodyPr>
          <a:lstStyle/>
          <a:p>
            <a:endParaRPr/>
          </a:p>
        </p:txBody>
      </p:sp>
      <p:pic>
        <p:nvPicPr>
          <p:cNvPr id="43" name="image3.png"/>
          <p:cNvPicPr>
            <a:picLocks noChangeAspect="1"/>
          </p:cNvPicPr>
          <p:nvPr/>
        </p:nvPicPr>
        <p:blipFill>
          <a:blip r:embed="rId2">
            <a:extLst/>
          </a:blip>
          <a:stretch>
            <a:fillRect/>
          </a:stretch>
        </p:blipFill>
        <p:spPr>
          <a:xfrm>
            <a:off x="907950" y="8305303"/>
            <a:ext cx="11188702" cy="609602"/>
          </a:xfrm>
          <a:prstGeom prst="rect">
            <a:avLst/>
          </a:prstGeom>
          <a:ln w="12700">
            <a:miter lim="400000"/>
          </a:ln>
        </p:spPr>
      </p:pic>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927098" y="7124700"/>
            <a:ext cx="11099607" cy="1745060"/>
          </a:xfrm>
          <a:prstGeom prst="rect">
            <a:avLst/>
          </a:prstGeom>
          <a:solidFill>
            <a:srgbClr val="5E0F68"/>
          </a:solidFill>
          <a:ln w="12700">
            <a:miter lim="400000"/>
          </a:ln>
        </p:spPr>
        <p:txBody>
          <a:bodyPr lIns="38100" tIns="38100" rIns="38100" bIns="38100" anchor="ctr"/>
          <a:lstStyle/>
          <a:p>
            <a:pPr>
              <a:defRPr>
                <a:solidFill>
                  <a:srgbClr val="FFFFFF"/>
                </a:solidFill>
                <a:latin typeface="Helvetica Light"/>
                <a:ea typeface="Helvetica Light"/>
                <a:cs typeface="Helvetica Light"/>
                <a:sym typeface="Helvetica Light"/>
              </a:defRPr>
            </a:pPr>
            <a:endParaRPr/>
          </a:p>
        </p:txBody>
      </p:sp>
      <p:sp>
        <p:nvSpPr>
          <p:cNvPr id="3" name="Shape 3"/>
          <p:cNvSpPr>
            <a:spLocks noGrp="1"/>
          </p:cNvSpPr>
          <p:nvPr>
            <p:ph type="title"/>
          </p:nvPr>
        </p:nvSpPr>
        <p:spPr>
          <a:xfrm>
            <a:off x="975360" y="3029937"/>
            <a:ext cx="11054081" cy="2090703"/>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b">
            <a:normAutofit/>
          </a:bodyPr>
          <a:lstStyle/>
          <a:p>
            <a:r>
              <a:t>Title Text</a:t>
            </a:r>
          </a:p>
        </p:txBody>
      </p:sp>
      <p:sp>
        <p:nvSpPr>
          <p:cNvPr id="4" name="Shape 4"/>
          <p:cNvSpPr>
            <a:spLocks noGrp="1"/>
          </p:cNvSpPr>
          <p:nvPr>
            <p:ph type="body" idx="1"/>
          </p:nvPr>
        </p:nvSpPr>
        <p:spPr>
          <a:xfrm>
            <a:off x="6386905" y="4787900"/>
            <a:ext cx="5639997" cy="19558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340208" y="8162925"/>
            <a:ext cx="314859" cy="317500"/>
          </a:xfrm>
          <a:prstGeom prst="rect">
            <a:avLst/>
          </a:prstGeom>
          <a:ln w="12700">
            <a:miter lim="400000"/>
          </a:ln>
        </p:spPr>
        <p:txBody>
          <a:bodyPr wrap="none" lIns="38100" tIns="38100" rIns="38100" bIns="38100">
            <a:spAutoFit/>
          </a:bodyPr>
          <a:lstStyle>
            <a:lvl1pPr>
              <a:defRPr sz="1600">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6000" r="-6000"/>
          </a:stretch>
        </a:blipFill>
        <a:effectLst/>
      </p:bgPr>
    </p:bg>
    <p:spTree>
      <p:nvGrpSpPr>
        <p:cNvPr id="1" name=""/>
        <p:cNvGrpSpPr/>
        <p:nvPr/>
      </p:nvGrpSpPr>
      <p:grpSpPr>
        <a:xfrm>
          <a:off x="0" y="0"/>
          <a:ext cx="0" cy="0"/>
          <a:chOff x="0" y="0"/>
          <a:chExt cx="0" cy="0"/>
        </a:xfrm>
      </p:grpSpPr>
      <p:sp>
        <p:nvSpPr>
          <p:cNvPr id="74" name="Shape 74"/>
          <p:cNvSpPr>
            <a:spLocks noGrp="1"/>
          </p:cNvSpPr>
          <p:nvPr>
            <p:ph type="body" idx="15"/>
          </p:nvPr>
        </p:nvSpPr>
        <p:spPr>
          <a:prstGeom prst="rect">
            <a:avLst/>
          </a:prstGeom>
          <a:solidFill>
            <a:srgbClr val="5E0F68"/>
          </a:solidFill>
        </p:spPr>
        <p:txBody>
          <a:bodyPr/>
          <a:lstStyle/>
          <a:p>
            <a:pPr>
              <a:defRPr sz="3400"/>
            </a:pPr>
            <a:r>
              <a:rPr lang="et-EE" dirty="0" smtClean="0"/>
              <a:t>Töötajate infokoosolek</a:t>
            </a:r>
            <a:endParaRPr lang="et-EE" dirty="0" smtClean="0"/>
          </a:p>
          <a:p>
            <a:pPr>
              <a:defRPr sz="3400"/>
            </a:pPr>
            <a:r>
              <a:rPr lang="et-EE" dirty="0" smtClean="0"/>
              <a:t>22.08.2017</a:t>
            </a:r>
            <a:endParaRPr lang="et-EE" dirty="0" smtClean="0"/>
          </a:p>
        </p:txBody>
      </p:sp>
      <p:pic>
        <p:nvPicPr>
          <p:cNvPr id="76" name="TMK originaal.png"/>
          <p:cNvPicPr>
            <a:picLocks noGrp="1" noChangeAspect="1"/>
          </p:cNvPicPr>
          <p:nvPr>
            <p:ph type="pic" idx="17"/>
          </p:nvPr>
        </p:nvPicPr>
        <p:blipFill>
          <a:blip r:embed="rId3">
            <a:extLst/>
          </a:blip>
          <a:stretch>
            <a:fillRect/>
          </a:stretch>
        </p:blipFill>
        <p:spPr>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body" sz="quarter" idx="1"/>
          </p:nvPr>
        </p:nvSpPr>
        <p:spPr>
          <a:xfrm>
            <a:off x="760806" y="660400"/>
            <a:ext cx="8533506" cy="965201"/>
          </a:xfrm>
          <a:prstGeom prst="rect">
            <a:avLst/>
          </a:prstGeom>
        </p:spPr>
        <p:txBody>
          <a:bodyPr>
            <a:normAutofit/>
          </a:bodyPr>
          <a:lstStyle/>
          <a:p>
            <a:pPr defTabSz="457200">
              <a:defRPr>
                <a:solidFill>
                  <a:srgbClr val="5E0F68"/>
                </a:solidFill>
                <a:latin typeface="Work Sans ExtraBold"/>
                <a:ea typeface="Work Sans ExtraBold"/>
                <a:cs typeface="Work Sans ExtraBold"/>
                <a:sym typeface="Work Sans ExtraBold"/>
              </a:defRPr>
            </a:pPr>
            <a:r>
              <a:rPr lang="et-EE" sz="3200" b="1" dirty="0" smtClean="0"/>
              <a:t>Õppijate rahulolu küsitlus</a:t>
            </a:r>
            <a:endParaRPr lang="et-EE" sz="3200" b="1" dirty="0"/>
          </a:p>
          <a:p>
            <a:pPr algn="l" defTabSz="457200">
              <a:defRPr>
                <a:solidFill>
                  <a:srgbClr val="5E0F68"/>
                </a:solidFill>
                <a:latin typeface="Work Sans ExtraBold"/>
                <a:ea typeface="Work Sans ExtraBold"/>
                <a:cs typeface="Work Sans ExtraBold"/>
                <a:sym typeface="Work Sans ExtraBold"/>
              </a:defRPr>
            </a:pPr>
            <a:endParaRPr dirty="0"/>
          </a:p>
        </p:txBody>
      </p:sp>
      <p:sp>
        <p:nvSpPr>
          <p:cNvPr id="7" name="Shape 80"/>
          <p:cNvSpPr>
            <a:spLocks noGrp="1"/>
          </p:cNvSpPr>
          <p:nvPr>
            <p:ph type="body" sz="quarter" idx="15"/>
          </p:nvPr>
        </p:nvSpPr>
        <p:spPr>
          <a:xfrm>
            <a:off x="938606" y="2670842"/>
            <a:ext cx="11024794" cy="3622530"/>
          </a:xfrm>
          <a:prstGeom prst="rect">
            <a:avLst/>
          </a:prstGeom>
        </p:spPr>
        <p:txBody>
          <a:bodyPr/>
          <a:lstStyle/>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endParaRPr lang="et-EE" sz="2400" b="1" dirty="0" smtClean="0">
              <a:solidFill>
                <a:srgbClr val="5E0F68"/>
              </a:solidFill>
              <a:latin typeface="Work Sans ExtraBold"/>
              <a:ea typeface="Work Sans ExtraBold"/>
              <a:cs typeface="Work Sans ExtraBold"/>
            </a:endParaRPr>
          </a:p>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r>
              <a:rPr lang="et-EE" sz="2400" b="1" dirty="0" smtClean="0">
                <a:solidFill>
                  <a:srgbClr val="5E0F68"/>
                </a:solidFill>
                <a:latin typeface="Work Sans ExtraBold"/>
                <a:ea typeface="Work Sans ExtraBold"/>
                <a:cs typeface="Work Sans ExtraBold"/>
              </a:rPr>
              <a:t>804 vastajat e 65,3 %</a:t>
            </a:r>
            <a:endParaRPr lang="et-EE" sz="2400" b="1" dirty="0" smtClean="0">
              <a:solidFill>
                <a:srgbClr val="5E0F68"/>
              </a:solidFill>
              <a:latin typeface="Work Sans ExtraBold"/>
              <a:ea typeface="Work Sans ExtraBold"/>
              <a:cs typeface="Work Sans ExtraBold"/>
            </a:endParaRPr>
          </a:p>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endParaRPr lang="et-EE" sz="2400" b="1" dirty="0">
              <a:solidFill>
                <a:srgbClr val="5E0F68"/>
              </a:solidFill>
              <a:latin typeface="Work Sans ExtraBold"/>
              <a:ea typeface="Work Sans ExtraBold"/>
              <a:cs typeface="Work Sans ExtraBold"/>
            </a:endParaRPr>
          </a:p>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r>
              <a:rPr lang="et-EE" sz="2400" b="1" dirty="0" smtClean="0">
                <a:solidFill>
                  <a:srgbClr val="5E0F68"/>
                </a:solidFill>
                <a:latin typeface="Work Sans ExtraBold"/>
                <a:ea typeface="Work Sans ExtraBold"/>
                <a:cs typeface="Work Sans ExtraBold"/>
              </a:rPr>
              <a:t>Üle 80% esmakursuslased</a:t>
            </a:r>
            <a:endParaRPr lang="et-EE" sz="2400" b="1" dirty="0" smtClean="0">
              <a:solidFill>
                <a:srgbClr val="5E0F68"/>
              </a:solidFill>
              <a:latin typeface="Work Sans ExtraBold"/>
              <a:ea typeface="Work Sans ExtraBold"/>
              <a:cs typeface="Work Sans ExtraBold"/>
            </a:endParaRPr>
          </a:p>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r>
              <a:rPr lang="et-EE" sz="2400" b="1" dirty="0" smtClean="0">
                <a:solidFill>
                  <a:srgbClr val="5E0F68"/>
                </a:solidFill>
                <a:latin typeface="Work Sans ExtraBold"/>
                <a:ea typeface="Work Sans ExtraBold"/>
                <a:cs typeface="Work Sans ExtraBold"/>
              </a:rPr>
              <a:t>II kursuse õpperühmades jäi vastamise % enamasti alla 20%, va 4 õpperühma (TU15, TU159, TU155, MA169)</a:t>
            </a:r>
          </a:p>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endParaRPr lang="et-EE" sz="2400" b="1" dirty="0" smtClean="0">
              <a:solidFill>
                <a:srgbClr val="5E0F68"/>
              </a:solidFill>
              <a:latin typeface="Work Sans ExtraBold"/>
              <a:ea typeface="Work Sans ExtraBold"/>
              <a:cs typeface="Work Sans ExtraBold"/>
            </a:endParaRPr>
          </a:p>
          <a:p>
            <a:pPr marL="342900" indent="-342900" algn="l" defTabSz="457200">
              <a:lnSpc>
                <a:spcPct val="120000"/>
              </a:lnSpc>
              <a:buFont typeface="Arial" panose="020B0604020202020204" pitchFamily="34" charset="0"/>
              <a:buChar char="•"/>
              <a:defRPr sz="1700">
                <a:solidFill>
                  <a:srgbClr val="535353"/>
                </a:solidFill>
                <a:latin typeface="Work Sans Medium"/>
                <a:ea typeface="Work Sans Medium"/>
                <a:cs typeface="Work Sans Medium"/>
                <a:sym typeface="Work Sans Medium"/>
              </a:defRPr>
            </a:pPr>
            <a:endParaRPr sz="2400" b="1" dirty="0">
              <a:solidFill>
                <a:srgbClr val="5E0F68"/>
              </a:solidFill>
              <a:latin typeface="Work Sans ExtraBold"/>
              <a:ea typeface="Work Sans ExtraBold"/>
              <a:cs typeface="Work Sans ExtraBo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760805" y="1892300"/>
            <a:ext cx="11393096" cy="5956300"/>
          </a:xfrm>
        </p:spPr>
        <p:txBody>
          <a:bodyPr>
            <a:normAutofit fontScale="92500" lnSpcReduction="10000"/>
          </a:bodyPr>
          <a:lstStyle/>
          <a:p>
            <a:pPr marL="457200" indent="-457200" algn="l">
              <a:buFont typeface="Arial" panose="020B0604020202020204" pitchFamily="34" charset="0"/>
              <a:buChar char="•"/>
            </a:pPr>
            <a:r>
              <a:rPr lang="et-EE" sz="3200" b="1" dirty="0" smtClean="0">
                <a:solidFill>
                  <a:srgbClr val="5E0F68"/>
                </a:solidFill>
                <a:latin typeface="Work Sans ExtraBold"/>
                <a:ea typeface="Work Sans ExtraBold"/>
                <a:cs typeface="Work Sans ExtraBold"/>
              </a:rPr>
              <a:t>5. taseme jätkuõppe õppekava </a:t>
            </a:r>
          </a:p>
          <a:p>
            <a:pPr marL="533400" indent="-533400" algn="l"/>
            <a:r>
              <a:rPr lang="et-EE" sz="3200" b="1" dirty="0" smtClean="0">
                <a:solidFill>
                  <a:srgbClr val="5E0F68"/>
                </a:solidFill>
                <a:latin typeface="Work Sans ExtraBold"/>
                <a:ea typeface="Work Sans ExtraBold"/>
                <a:cs typeface="Work Sans ExtraBold"/>
              </a:rPr>
              <a:t>	- jätkuõppekava </a:t>
            </a:r>
            <a:r>
              <a:rPr lang="et-EE" sz="3200" b="1" dirty="0">
                <a:solidFill>
                  <a:srgbClr val="5E0F68"/>
                </a:solidFill>
                <a:latin typeface="Work Sans ExtraBold"/>
                <a:ea typeface="Work Sans ExtraBold"/>
                <a:cs typeface="Work Sans ExtraBold"/>
              </a:rPr>
              <a:t>õigusteenistuse </a:t>
            </a:r>
            <a:r>
              <a:rPr lang="et-EE" sz="3200" b="1" dirty="0" smtClean="0">
                <a:solidFill>
                  <a:srgbClr val="5E0F68"/>
                </a:solidFill>
                <a:latin typeface="Work Sans ExtraBold"/>
                <a:ea typeface="Work Sans ExtraBold"/>
                <a:cs typeface="Work Sans ExtraBold"/>
              </a:rPr>
              <a:t>õppekavale   lõpetanutele</a:t>
            </a:r>
            <a:endParaRPr lang="et-EE" sz="3200" b="1" dirty="0">
              <a:solidFill>
                <a:srgbClr val="5E0F68"/>
              </a:solidFill>
              <a:latin typeface="Work Sans ExtraBold"/>
              <a:ea typeface="Work Sans ExtraBold"/>
              <a:cs typeface="Work Sans ExtraBold"/>
            </a:endParaRPr>
          </a:p>
          <a:p>
            <a:pPr marL="457200" indent="-457200" algn="l">
              <a:buFont typeface="Arial" panose="020B0604020202020204" pitchFamily="34" charset="0"/>
              <a:buChar char="•"/>
            </a:pPr>
            <a:r>
              <a:rPr lang="et-EE" sz="3200" b="1" dirty="0" smtClean="0">
                <a:solidFill>
                  <a:srgbClr val="5E0F68"/>
                </a:solidFill>
                <a:latin typeface="Work Sans ExtraBold"/>
                <a:ea typeface="Work Sans ExtraBold"/>
                <a:cs typeface="Work Sans ExtraBold"/>
              </a:rPr>
              <a:t>Õppekava maht 45 EKAP</a:t>
            </a:r>
          </a:p>
          <a:p>
            <a:pPr marL="457200" indent="-457200" algn="l">
              <a:buFont typeface="Arial" panose="020B0604020202020204" pitchFamily="34" charset="0"/>
              <a:buChar char="•"/>
            </a:pPr>
            <a:r>
              <a:rPr lang="et-EE" sz="3200" b="1" dirty="0">
                <a:solidFill>
                  <a:srgbClr val="5E0F68"/>
                </a:solidFill>
                <a:latin typeface="Work Sans ExtraBold"/>
                <a:ea typeface="Work Sans ExtraBold"/>
                <a:cs typeface="Work Sans ExtraBold"/>
              </a:rPr>
              <a:t>Kohustuslikud põhiõpingud </a:t>
            </a:r>
            <a:r>
              <a:rPr lang="et-EE" sz="3200" b="1" dirty="0" smtClean="0">
                <a:solidFill>
                  <a:srgbClr val="5E0F68"/>
                </a:solidFill>
                <a:latin typeface="Work Sans ExtraBold"/>
                <a:ea typeface="Work Sans ExtraBold"/>
                <a:cs typeface="Work Sans ExtraBold"/>
              </a:rPr>
              <a:t>38 </a:t>
            </a:r>
            <a:r>
              <a:rPr lang="et-EE" sz="3200" b="1" dirty="0">
                <a:solidFill>
                  <a:srgbClr val="5E0F68"/>
                </a:solidFill>
                <a:latin typeface="Work Sans ExtraBold"/>
                <a:ea typeface="Work Sans ExtraBold"/>
                <a:cs typeface="Work Sans ExtraBold"/>
              </a:rPr>
              <a:t>EKAP, </a:t>
            </a:r>
            <a:endParaRPr lang="et-EE" sz="3200" b="1" dirty="0" smtClean="0">
              <a:solidFill>
                <a:srgbClr val="5E0F68"/>
              </a:solidFill>
              <a:latin typeface="Work Sans ExtraBold"/>
              <a:ea typeface="Work Sans ExtraBold"/>
              <a:cs typeface="Work Sans ExtraBold"/>
            </a:endParaRPr>
          </a:p>
          <a:p>
            <a:pPr marL="444500" indent="-444500" algn="l"/>
            <a:r>
              <a:rPr lang="et-EE" sz="3200" b="1" dirty="0">
                <a:solidFill>
                  <a:srgbClr val="5E0F68"/>
                </a:solidFill>
                <a:latin typeface="Work Sans ExtraBold"/>
                <a:ea typeface="Work Sans ExtraBold"/>
                <a:cs typeface="Work Sans ExtraBold"/>
              </a:rPr>
              <a:t> </a:t>
            </a:r>
            <a:r>
              <a:rPr lang="et-EE" sz="3200" b="1" dirty="0" smtClean="0">
                <a:solidFill>
                  <a:srgbClr val="5E0F68"/>
                </a:solidFill>
                <a:latin typeface="Work Sans ExtraBold"/>
                <a:ea typeface="Work Sans ExtraBold"/>
                <a:cs typeface="Work Sans ExtraBold"/>
              </a:rPr>
              <a:t>   sh </a:t>
            </a:r>
            <a:r>
              <a:rPr lang="et-EE" sz="3200" b="1" dirty="0">
                <a:solidFill>
                  <a:srgbClr val="5E0F68"/>
                </a:solidFill>
                <a:latin typeface="Work Sans ExtraBold"/>
                <a:ea typeface="Work Sans ExtraBold"/>
                <a:cs typeface="Work Sans ExtraBold"/>
              </a:rPr>
              <a:t>praktika </a:t>
            </a:r>
            <a:r>
              <a:rPr lang="et-EE" sz="3200" b="1" dirty="0" smtClean="0">
                <a:solidFill>
                  <a:srgbClr val="5E0F68"/>
                </a:solidFill>
                <a:latin typeface="Work Sans ExtraBold"/>
                <a:ea typeface="Work Sans ExtraBold"/>
                <a:cs typeface="Work Sans ExtraBold"/>
              </a:rPr>
              <a:t>12 </a:t>
            </a:r>
            <a:r>
              <a:rPr lang="et-EE" sz="3200" b="1" dirty="0">
                <a:solidFill>
                  <a:srgbClr val="5E0F68"/>
                </a:solidFill>
                <a:latin typeface="Work Sans ExtraBold"/>
                <a:ea typeface="Work Sans ExtraBold"/>
                <a:cs typeface="Work Sans ExtraBold"/>
              </a:rPr>
              <a:t>EKAP</a:t>
            </a:r>
          </a:p>
          <a:p>
            <a:pPr marL="457200" indent="-457200" algn="l">
              <a:buFont typeface="Arial" panose="020B0604020202020204" pitchFamily="34" charset="0"/>
              <a:buChar char="•"/>
            </a:pPr>
            <a:r>
              <a:rPr lang="et-EE" sz="3200" b="1" dirty="0" smtClean="0">
                <a:solidFill>
                  <a:srgbClr val="5E0F68"/>
                </a:solidFill>
                <a:latin typeface="Work Sans ExtraBold"/>
                <a:ea typeface="Work Sans ExtraBold"/>
                <a:cs typeface="Work Sans ExtraBold"/>
              </a:rPr>
              <a:t>Valikõpingud </a:t>
            </a:r>
            <a:r>
              <a:rPr lang="et-EE" sz="3200" b="1" dirty="0">
                <a:solidFill>
                  <a:srgbClr val="5E0F68"/>
                </a:solidFill>
                <a:latin typeface="Work Sans ExtraBold"/>
                <a:ea typeface="Work Sans ExtraBold"/>
                <a:cs typeface="Work Sans ExtraBold"/>
              </a:rPr>
              <a:t>7 </a:t>
            </a:r>
            <a:r>
              <a:rPr lang="et-EE" sz="3200" b="1" dirty="0" smtClean="0">
                <a:solidFill>
                  <a:srgbClr val="5E0F68"/>
                </a:solidFill>
                <a:latin typeface="Work Sans ExtraBold"/>
                <a:ea typeface="Work Sans ExtraBold"/>
                <a:cs typeface="Work Sans ExtraBold"/>
              </a:rPr>
              <a:t>EKAP</a:t>
            </a:r>
          </a:p>
          <a:p>
            <a:pPr marL="457200" indent="-457200" algn="l">
              <a:buFont typeface="Arial" panose="020B0604020202020204" pitchFamily="34" charset="0"/>
              <a:buChar char="•"/>
            </a:pPr>
            <a:endParaRPr lang="et-EE" sz="3200" b="1" dirty="0">
              <a:solidFill>
                <a:srgbClr val="5E0F68"/>
              </a:solidFill>
              <a:latin typeface="Work Sans ExtraBold"/>
              <a:ea typeface="Work Sans ExtraBold"/>
              <a:cs typeface="Work Sans ExtraBold"/>
            </a:endParaRPr>
          </a:p>
          <a:p>
            <a:pPr marL="457200" indent="-457200" algn="l">
              <a:buFont typeface="Arial" panose="020B0604020202020204" pitchFamily="34" charset="0"/>
              <a:buChar char="•"/>
            </a:pPr>
            <a:r>
              <a:rPr lang="et-EE" sz="3200" b="1" dirty="0" smtClean="0">
                <a:solidFill>
                  <a:srgbClr val="5E0F68"/>
                </a:solidFill>
                <a:latin typeface="Work Sans ExtraBold"/>
                <a:ea typeface="Work Sans ExtraBold"/>
                <a:cs typeface="Work Sans ExtraBold"/>
              </a:rPr>
              <a:t>Koostamise alused:</a:t>
            </a:r>
          </a:p>
          <a:p>
            <a:pPr marL="444500" indent="-444500" algn="l">
              <a:tabLst>
                <a:tab pos="533400" algn="l"/>
              </a:tabLst>
            </a:pPr>
            <a:r>
              <a:rPr lang="et-EE" sz="3200" b="1" dirty="0" smtClean="0">
                <a:solidFill>
                  <a:srgbClr val="5E0F68"/>
                </a:solidFill>
                <a:latin typeface="Work Sans ExtraBold"/>
                <a:ea typeface="Work Sans ExtraBold"/>
                <a:cs typeface="Work Sans ExtraBold"/>
              </a:rPr>
              <a:t>	- </a:t>
            </a:r>
            <a:r>
              <a:rPr lang="en-US" sz="3200" b="1" dirty="0" smtClean="0">
                <a:solidFill>
                  <a:srgbClr val="5E0F68"/>
                </a:solidFill>
                <a:latin typeface="Work Sans ExtraBold"/>
                <a:ea typeface="Work Sans ExtraBold"/>
                <a:cs typeface="Work Sans ExtraBold"/>
              </a:rPr>
              <a:t>Guidelines </a:t>
            </a:r>
            <a:r>
              <a:rPr lang="en-US" sz="3200" b="1" dirty="0">
                <a:solidFill>
                  <a:srgbClr val="5E0F68"/>
                </a:solidFill>
                <a:latin typeface="Work Sans ExtraBold"/>
                <a:ea typeface="Work Sans ExtraBold"/>
                <a:cs typeface="Work Sans ExtraBold"/>
              </a:rPr>
              <a:t>on Data Protection Officers </a:t>
            </a:r>
            <a:r>
              <a:rPr lang="et-EE" sz="3200" b="1" dirty="0" smtClean="0">
                <a:solidFill>
                  <a:srgbClr val="5E0F68"/>
                </a:solidFill>
                <a:latin typeface="Work Sans ExtraBold"/>
                <a:ea typeface="Work Sans ExtraBold"/>
                <a:cs typeface="Work Sans ExtraBold"/>
              </a:rPr>
              <a:t> </a:t>
            </a:r>
            <a:r>
              <a:rPr lang="en-US" sz="3200" b="1" dirty="0" smtClean="0">
                <a:solidFill>
                  <a:srgbClr val="5E0F68"/>
                </a:solidFill>
                <a:latin typeface="Work Sans ExtraBold"/>
                <a:ea typeface="Work Sans ExtraBold"/>
                <a:cs typeface="Work Sans ExtraBold"/>
              </a:rPr>
              <a:t>(</a:t>
            </a:r>
            <a:r>
              <a:rPr lang="en-US" sz="3200" b="1" dirty="0" err="1">
                <a:solidFill>
                  <a:srgbClr val="5E0F68"/>
                </a:solidFill>
                <a:latin typeface="Work Sans ExtraBold"/>
                <a:ea typeface="Work Sans ExtraBold"/>
                <a:cs typeface="Work Sans ExtraBold"/>
              </a:rPr>
              <a:t>Andmekaitsespetsialisti</a:t>
            </a:r>
            <a:r>
              <a:rPr lang="en-US" sz="3200" b="1" dirty="0">
                <a:solidFill>
                  <a:srgbClr val="5E0F68"/>
                </a:solidFill>
                <a:latin typeface="Work Sans ExtraBold"/>
                <a:ea typeface="Work Sans ExtraBold"/>
                <a:cs typeface="Work Sans ExtraBold"/>
              </a:rPr>
              <a:t> </a:t>
            </a:r>
            <a:r>
              <a:rPr lang="en-US" sz="3200" b="1" dirty="0" err="1">
                <a:solidFill>
                  <a:srgbClr val="5E0F68"/>
                </a:solidFill>
                <a:latin typeface="Work Sans ExtraBold"/>
                <a:ea typeface="Work Sans ExtraBold"/>
                <a:cs typeface="Work Sans ExtraBold"/>
              </a:rPr>
              <a:t>suunised</a:t>
            </a:r>
            <a:r>
              <a:rPr lang="en-US" sz="3200" b="1" dirty="0">
                <a:solidFill>
                  <a:srgbClr val="5E0F68"/>
                </a:solidFill>
                <a:latin typeface="Work Sans ExtraBold"/>
                <a:ea typeface="Work Sans ExtraBold"/>
                <a:cs typeface="Work Sans ExtraBold"/>
              </a:rPr>
              <a:t>), </a:t>
            </a:r>
            <a:r>
              <a:rPr lang="en-US" sz="3200" b="1" dirty="0" err="1" smtClean="0">
                <a:solidFill>
                  <a:srgbClr val="5E0F68"/>
                </a:solidFill>
                <a:latin typeface="Work Sans ExtraBold"/>
                <a:ea typeface="Work Sans ExtraBold"/>
                <a:cs typeface="Work Sans ExtraBold"/>
              </a:rPr>
              <a:t>vastu</a:t>
            </a:r>
            <a:r>
              <a:rPr lang="en-US" sz="3200" b="1" dirty="0" smtClean="0">
                <a:solidFill>
                  <a:srgbClr val="5E0F68"/>
                </a:solidFill>
                <a:latin typeface="Work Sans ExtraBold"/>
                <a:ea typeface="Work Sans ExtraBold"/>
                <a:cs typeface="Work Sans ExtraBold"/>
              </a:rPr>
              <a:t> </a:t>
            </a:r>
            <a:r>
              <a:rPr lang="en-US" sz="3200" b="1" dirty="0" err="1">
                <a:solidFill>
                  <a:srgbClr val="5E0F68"/>
                </a:solidFill>
                <a:latin typeface="Work Sans ExtraBold"/>
                <a:ea typeface="Work Sans ExtraBold"/>
                <a:cs typeface="Work Sans ExtraBold"/>
              </a:rPr>
              <a:t>võetud</a:t>
            </a:r>
            <a:r>
              <a:rPr lang="en-US" sz="3200" b="1" dirty="0">
                <a:solidFill>
                  <a:srgbClr val="5E0F68"/>
                </a:solidFill>
                <a:latin typeface="Work Sans ExtraBold"/>
                <a:ea typeface="Work Sans ExtraBold"/>
                <a:cs typeface="Work Sans ExtraBold"/>
              </a:rPr>
              <a:t> 13.12.2016, </a:t>
            </a:r>
            <a:r>
              <a:rPr lang="en-US" sz="3200" b="1" dirty="0" err="1">
                <a:solidFill>
                  <a:srgbClr val="5E0F68"/>
                </a:solidFill>
                <a:latin typeface="Work Sans ExtraBold"/>
                <a:ea typeface="Work Sans ExtraBold"/>
                <a:cs typeface="Work Sans ExtraBold"/>
              </a:rPr>
              <a:t>kinnitatud</a:t>
            </a:r>
            <a:r>
              <a:rPr lang="en-US" sz="3200" b="1" dirty="0">
                <a:solidFill>
                  <a:srgbClr val="5E0F68"/>
                </a:solidFill>
                <a:latin typeface="Work Sans ExtraBold"/>
                <a:ea typeface="Work Sans ExtraBold"/>
                <a:cs typeface="Work Sans ExtraBold"/>
              </a:rPr>
              <a:t> </a:t>
            </a:r>
            <a:r>
              <a:rPr lang="en-US" sz="3200" b="1" dirty="0" smtClean="0">
                <a:solidFill>
                  <a:srgbClr val="5E0F68"/>
                </a:solidFill>
                <a:latin typeface="Work Sans ExtraBold"/>
                <a:ea typeface="Work Sans ExtraBold"/>
                <a:cs typeface="Work Sans ExtraBold"/>
              </a:rPr>
              <a:t>05.04.2017</a:t>
            </a:r>
            <a:endParaRPr lang="et-EE" sz="3200" b="1" dirty="0" smtClean="0">
              <a:solidFill>
                <a:srgbClr val="5E0F68"/>
              </a:solidFill>
              <a:latin typeface="Work Sans ExtraBold"/>
              <a:ea typeface="Work Sans ExtraBold"/>
              <a:cs typeface="Work Sans ExtraBold"/>
            </a:endParaRPr>
          </a:p>
          <a:p>
            <a:pPr marL="444500" indent="-444500" algn="l">
              <a:tabLst>
                <a:tab pos="533400" algn="l"/>
              </a:tabLst>
            </a:pPr>
            <a:r>
              <a:rPr lang="et-EE" sz="3200" b="1" dirty="0">
                <a:solidFill>
                  <a:srgbClr val="5E0F68"/>
                </a:solidFill>
                <a:latin typeface="Work Sans ExtraBold"/>
                <a:ea typeface="Work Sans ExtraBold"/>
                <a:cs typeface="Work Sans ExtraBold"/>
              </a:rPr>
              <a:t>	- Andmekaitsespetsialisti ülesanded, teadmised ja </a:t>
            </a:r>
            <a:r>
              <a:rPr lang="et-EE" sz="3200" b="1" dirty="0" smtClean="0">
                <a:solidFill>
                  <a:srgbClr val="5E0F68"/>
                </a:solidFill>
                <a:latin typeface="Work Sans ExtraBold"/>
                <a:ea typeface="Work Sans ExtraBold"/>
                <a:cs typeface="Work Sans ExtraBold"/>
              </a:rPr>
              <a:t>oskused (koostatud Andmekaitse Inspektsiooni eestvedamisel, 21.12.2016)</a:t>
            </a:r>
            <a:endParaRPr lang="et-EE" sz="3200" b="1" dirty="0">
              <a:solidFill>
                <a:srgbClr val="5E0F68"/>
              </a:solidFill>
              <a:latin typeface="Work Sans ExtraBold"/>
              <a:ea typeface="Work Sans ExtraBold"/>
              <a:cs typeface="Work Sans ExtraBold"/>
            </a:endParaRPr>
          </a:p>
          <a:p>
            <a:pPr marL="457200" indent="-457200" algn="l">
              <a:buFont typeface="Arial" panose="020B0604020202020204" pitchFamily="34" charset="0"/>
              <a:buChar char="•"/>
            </a:pPr>
            <a:endParaRPr lang="et-EE" sz="3200" b="1" dirty="0">
              <a:solidFill>
                <a:srgbClr val="5E0F68"/>
              </a:solidFill>
              <a:latin typeface="Work Sans ExtraBold"/>
              <a:ea typeface="Work Sans ExtraBold"/>
              <a:cs typeface="Work Sans ExtraBold"/>
            </a:endParaRPr>
          </a:p>
        </p:txBody>
      </p:sp>
      <p:sp>
        <p:nvSpPr>
          <p:cNvPr id="3" name="Text Placeholder 2"/>
          <p:cNvSpPr>
            <a:spLocks noGrp="1"/>
          </p:cNvSpPr>
          <p:nvPr>
            <p:ph type="body" sz="quarter" idx="13"/>
          </p:nvPr>
        </p:nvSpPr>
        <p:spPr>
          <a:xfrm>
            <a:off x="760805" y="660400"/>
            <a:ext cx="10575249" cy="965201"/>
          </a:xfrm>
        </p:spPr>
        <p:txBody>
          <a:bodyPr>
            <a:normAutofit/>
          </a:bodyPr>
          <a:lstStyle/>
          <a:p>
            <a:r>
              <a:rPr lang="et-EE" sz="3600" b="1" dirty="0" smtClean="0">
                <a:solidFill>
                  <a:srgbClr val="5E0F68"/>
                </a:solidFill>
                <a:latin typeface="Work Sans ExtraBold"/>
                <a:ea typeface="Work Sans ExtraBold"/>
                <a:cs typeface="Work Sans ExtraBold"/>
                <a:sym typeface="Work Sans ExtraBold"/>
              </a:rPr>
              <a:t>Andmekaitsespetsialist (1)</a:t>
            </a:r>
            <a:endParaRPr lang="et-EE" sz="3600" dirty="0">
              <a:solidFill>
                <a:srgbClr val="5E0F68"/>
              </a:solidFill>
              <a:latin typeface="Work Sans ExtraBold"/>
              <a:ea typeface="Work Sans ExtraBold"/>
              <a:cs typeface="Work Sans ExtraBold"/>
              <a:sym typeface="Work Sans ExtraBold"/>
            </a:endParaRPr>
          </a:p>
          <a:p>
            <a:endParaRPr lang="et-EE" dirty="0"/>
          </a:p>
        </p:txBody>
      </p:sp>
    </p:spTree>
    <p:extLst>
      <p:ext uri="{BB962C8B-B14F-4D97-AF65-F5344CB8AC3E}">
        <p14:creationId xmlns:p14="http://schemas.microsoft.com/office/powerpoint/2010/main" val="12600983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60806" y="660400"/>
            <a:ext cx="11634394" cy="965201"/>
          </a:xfrm>
        </p:spPr>
        <p:txBody>
          <a:bodyPr>
            <a:normAutofit/>
          </a:bodyPr>
          <a:lstStyle/>
          <a:p>
            <a:r>
              <a:rPr lang="et-EE" sz="3600" b="1" dirty="0" smtClean="0">
                <a:solidFill>
                  <a:srgbClr val="5E0F68"/>
                </a:solidFill>
                <a:latin typeface="Work Sans ExtraBold"/>
                <a:ea typeface="Work Sans ExtraBold"/>
                <a:cs typeface="Work Sans ExtraBold"/>
                <a:sym typeface="Work Sans ExtraBold"/>
              </a:rPr>
              <a:t>Andmekaitsespetsialist (2)</a:t>
            </a:r>
            <a:endParaRPr lang="et-EE" sz="3600" dirty="0">
              <a:solidFill>
                <a:srgbClr val="5E0F68"/>
              </a:solidFill>
              <a:latin typeface="Work Sans ExtraBold"/>
              <a:ea typeface="Work Sans ExtraBold"/>
              <a:cs typeface="Work Sans ExtraBold"/>
              <a:sym typeface="Work Sans ExtraBold"/>
            </a:endParaRPr>
          </a:p>
          <a:p>
            <a:endParaRPr lang="et-EE" dirty="0"/>
          </a:p>
        </p:txBody>
      </p:sp>
      <p:sp>
        <p:nvSpPr>
          <p:cNvPr id="5" name="Text Placeholder 4"/>
          <p:cNvSpPr>
            <a:spLocks noGrp="1"/>
          </p:cNvSpPr>
          <p:nvPr>
            <p:ph type="body" sz="quarter" idx="15"/>
          </p:nvPr>
        </p:nvSpPr>
        <p:spPr>
          <a:xfrm>
            <a:off x="1065606" y="1593321"/>
            <a:ext cx="9691294" cy="6971139"/>
          </a:xfrm>
        </p:spPr>
        <p:txBody>
          <a:bodyPr/>
          <a:lstStyle/>
          <a:p>
            <a:pPr marL="457200" indent="-457200" algn="l">
              <a:buFont typeface="Arial" panose="020B0604020202020204" pitchFamily="34" charset="0"/>
              <a:buChar char="•"/>
            </a:pPr>
            <a:r>
              <a:rPr lang="et-EE" b="1" dirty="0" smtClean="0">
                <a:solidFill>
                  <a:srgbClr val="5E0F68"/>
                </a:solidFill>
                <a:latin typeface="Work Sans ExtraBold"/>
                <a:ea typeface="Work Sans ExtraBold"/>
                <a:cs typeface="Work Sans ExtraBold"/>
                <a:sym typeface="Work Sans ExtraBold"/>
              </a:rPr>
              <a:t>Karjääri planeerimine ja ettevõtlus 5 EKAP</a:t>
            </a:r>
          </a:p>
          <a:p>
            <a:pPr marL="457200" indent="-457200" algn="l">
              <a:buFont typeface="Arial" panose="020B0604020202020204" pitchFamily="34" charset="0"/>
              <a:buChar char="•"/>
            </a:pPr>
            <a:r>
              <a:rPr lang="et-EE" b="1" dirty="0" smtClean="0">
                <a:solidFill>
                  <a:srgbClr val="5E0F68"/>
                </a:solidFill>
                <a:latin typeface="Work Sans ExtraBold"/>
                <a:ea typeface="Work Sans ExtraBold"/>
                <a:cs typeface="Work Sans ExtraBold"/>
                <a:sym typeface="Work Sans ExtraBold"/>
              </a:rPr>
              <a:t>Isikuandmete töötlemise nõuete kohaldamise </a:t>
            </a:r>
            <a:r>
              <a:rPr lang="et-EE" b="1" dirty="0" err="1" smtClean="0">
                <a:solidFill>
                  <a:srgbClr val="5E0F68"/>
                </a:solidFill>
                <a:latin typeface="Work Sans ExtraBold"/>
                <a:ea typeface="Work Sans ExtraBold"/>
                <a:cs typeface="Work Sans ExtraBold"/>
                <a:sym typeface="Work Sans ExtraBold"/>
              </a:rPr>
              <a:t>monitoorimine</a:t>
            </a:r>
            <a:r>
              <a:rPr lang="et-EE" b="1" dirty="0" smtClean="0">
                <a:solidFill>
                  <a:srgbClr val="5E0F68"/>
                </a:solidFill>
                <a:latin typeface="Work Sans ExtraBold"/>
                <a:ea typeface="Work Sans ExtraBold"/>
                <a:cs typeface="Work Sans ExtraBold"/>
                <a:sym typeface="Work Sans ExtraBold"/>
              </a:rPr>
              <a:t> (14 EKAP, sh praktika 4 EKAP)</a:t>
            </a:r>
          </a:p>
          <a:p>
            <a:pPr marL="444500" indent="-444500"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Andmekaitsealane regulatsioon</a:t>
            </a:r>
          </a:p>
          <a:p>
            <a:pPr marL="444500" indent="-444500"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a:t>
            </a:r>
            <a:r>
              <a:rPr lang="fi-FI" b="1" dirty="0" err="1" smtClean="0">
                <a:solidFill>
                  <a:srgbClr val="5E0F68"/>
                </a:solidFill>
                <a:latin typeface="Work Sans ExtraBold"/>
                <a:ea typeface="Work Sans ExtraBold"/>
                <a:cs typeface="Work Sans ExtraBold"/>
                <a:sym typeface="Work Sans ExtraBold"/>
              </a:rPr>
              <a:t>Organisatsioon</a:t>
            </a:r>
            <a:r>
              <a:rPr lang="fi-FI" b="1" dirty="0" smtClean="0">
                <a:solidFill>
                  <a:srgbClr val="5E0F68"/>
                </a:solidFill>
                <a:latin typeface="Work Sans ExtraBold"/>
                <a:ea typeface="Work Sans ExtraBold"/>
                <a:cs typeface="Work Sans ExtraBold"/>
                <a:sym typeface="Work Sans ExtraBold"/>
              </a:rPr>
              <a:t> </a:t>
            </a:r>
            <a:r>
              <a:rPr lang="fi-FI" b="1" dirty="0">
                <a:solidFill>
                  <a:srgbClr val="5E0F68"/>
                </a:solidFill>
                <a:latin typeface="Work Sans ExtraBold"/>
                <a:ea typeface="Work Sans ExtraBold"/>
                <a:cs typeface="Work Sans ExtraBold"/>
                <a:sym typeface="Work Sans ExtraBold"/>
              </a:rPr>
              <a:t>ja </a:t>
            </a:r>
            <a:r>
              <a:rPr lang="fi-FI" b="1" dirty="0" err="1" smtClean="0">
                <a:solidFill>
                  <a:srgbClr val="5E0F68"/>
                </a:solidFill>
                <a:latin typeface="Work Sans ExtraBold"/>
                <a:ea typeface="Work Sans ExtraBold"/>
                <a:cs typeface="Work Sans ExtraBold"/>
                <a:sym typeface="Work Sans ExtraBold"/>
              </a:rPr>
              <a:t>juhtimine</a:t>
            </a:r>
            <a:endParaRPr lang="et-EE" b="1" dirty="0" smtClean="0">
              <a:solidFill>
                <a:srgbClr val="5E0F68"/>
              </a:solidFill>
              <a:latin typeface="Work Sans ExtraBold"/>
              <a:ea typeface="Work Sans ExtraBold"/>
              <a:cs typeface="Work Sans ExtraBold"/>
              <a:sym typeface="Work Sans ExtraBold"/>
            </a:endParaRPr>
          </a:p>
          <a:p>
            <a:pPr marL="444500" indent="-444500"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a:t>
            </a:r>
            <a:r>
              <a:rPr lang="fi-FI" b="1" dirty="0" err="1" smtClean="0">
                <a:solidFill>
                  <a:srgbClr val="5E0F68"/>
                </a:solidFill>
                <a:latin typeface="Work Sans ExtraBold"/>
                <a:ea typeface="Work Sans ExtraBold"/>
                <a:cs typeface="Work Sans ExtraBold"/>
                <a:sym typeface="Work Sans ExtraBold"/>
              </a:rPr>
              <a:t>Organisatsiooni</a:t>
            </a:r>
            <a:r>
              <a:rPr lang="fi-FI" b="1" dirty="0" smtClean="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infoturbe</a:t>
            </a:r>
            <a:r>
              <a:rPr lang="fi-FI" b="1" dirty="0">
                <a:solidFill>
                  <a:srgbClr val="5E0F68"/>
                </a:solidFill>
                <a:latin typeface="Work Sans ExtraBold"/>
                <a:ea typeface="Work Sans ExtraBold"/>
                <a:cs typeface="Work Sans ExtraBold"/>
                <a:sym typeface="Work Sans ExtraBold"/>
              </a:rPr>
              <a:t> </a:t>
            </a:r>
            <a:r>
              <a:rPr lang="fi-FI" b="1" dirty="0" err="1" smtClean="0">
                <a:solidFill>
                  <a:srgbClr val="5E0F68"/>
                </a:solidFill>
                <a:latin typeface="Work Sans ExtraBold"/>
                <a:ea typeface="Work Sans ExtraBold"/>
                <a:cs typeface="Work Sans ExtraBold"/>
                <a:sym typeface="Work Sans ExtraBold"/>
              </a:rPr>
              <a:t>korraldamine</a:t>
            </a:r>
            <a:endParaRPr lang="et-EE" b="1" dirty="0" smtClean="0">
              <a:solidFill>
                <a:srgbClr val="5E0F68"/>
              </a:solidFill>
              <a:latin typeface="Work Sans ExtraBold"/>
              <a:ea typeface="Work Sans ExtraBold"/>
              <a:cs typeface="Work Sans ExtraBold"/>
              <a:sym typeface="Work Sans ExtraBold"/>
            </a:endParaRPr>
          </a:p>
          <a:p>
            <a:pPr marL="444500" indent="-444500"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Koolituste korraldamine</a:t>
            </a:r>
          </a:p>
          <a:p>
            <a:pPr marL="457200" indent="-457200" algn="l">
              <a:buFont typeface="Arial" panose="020B0604020202020204" pitchFamily="34" charset="0"/>
              <a:buChar char="•"/>
            </a:pPr>
            <a:r>
              <a:rPr lang="et-EE" b="1" dirty="0">
                <a:solidFill>
                  <a:srgbClr val="5E0F68"/>
                </a:solidFill>
                <a:latin typeface="Work Sans ExtraBold"/>
                <a:ea typeface="Work Sans ExtraBold"/>
                <a:cs typeface="Work Sans ExtraBold"/>
                <a:sym typeface="Work Sans ExtraBold"/>
              </a:rPr>
              <a:t>Mõjuhinnangu läbiviimine ning </a:t>
            </a:r>
            <a:r>
              <a:rPr lang="et-EE" b="1" dirty="0" err="1">
                <a:solidFill>
                  <a:srgbClr val="5E0F68"/>
                </a:solidFill>
                <a:latin typeface="Work Sans ExtraBold"/>
                <a:ea typeface="Work Sans ExtraBold"/>
                <a:cs typeface="Work Sans ExtraBold"/>
                <a:sym typeface="Work Sans ExtraBold"/>
              </a:rPr>
              <a:t>risikide</a:t>
            </a:r>
            <a:r>
              <a:rPr lang="et-EE" b="1" dirty="0">
                <a:solidFill>
                  <a:srgbClr val="5E0F68"/>
                </a:solidFill>
                <a:latin typeface="Work Sans ExtraBold"/>
                <a:ea typeface="Work Sans ExtraBold"/>
                <a:cs typeface="Work Sans ExtraBold"/>
                <a:sym typeface="Work Sans ExtraBold"/>
              </a:rPr>
              <a:t> haldamine </a:t>
            </a:r>
          </a:p>
          <a:p>
            <a:pPr algn="l">
              <a:tabLst>
                <a:tab pos="533400" algn="l"/>
              </a:tabLst>
            </a:pPr>
            <a:r>
              <a:rPr lang="et-EE" b="1" dirty="0">
                <a:solidFill>
                  <a:srgbClr val="5E0F68"/>
                </a:solidFill>
                <a:latin typeface="Work Sans ExtraBold"/>
                <a:ea typeface="Work Sans ExtraBold"/>
                <a:cs typeface="Work Sans ExtraBold"/>
                <a:sym typeface="Work Sans ExtraBold"/>
              </a:rPr>
              <a:t>	(9 EKAP, sh praktika 3 EKAP)</a:t>
            </a:r>
          </a:p>
          <a:p>
            <a:pPr algn="l">
              <a:tabLst>
                <a:tab pos="533400" algn="l"/>
              </a:tabLst>
            </a:pPr>
            <a:r>
              <a:rPr lang="et-EE" b="1" dirty="0">
                <a:solidFill>
                  <a:srgbClr val="5E0F68"/>
                </a:solidFill>
                <a:latin typeface="Work Sans ExtraBold"/>
                <a:ea typeface="Work Sans ExtraBold"/>
                <a:cs typeface="Work Sans ExtraBold"/>
                <a:sym typeface="Work Sans ExtraBold"/>
              </a:rPr>
              <a:t>	- Mõjuhinnangu läbiviimine</a:t>
            </a:r>
          </a:p>
          <a:p>
            <a:pPr algn="l">
              <a:tabLst>
                <a:tab pos="533400" algn="l"/>
              </a:tabLst>
            </a:pPr>
            <a:r>
              <a:rPr lang="et-EE" b="1" dirty="0">
                <a:solidFill>
                  <a:srgbClr val="5E0F68"/>
                </a:solidFill>
                <a:latin typeface="Work Sans ExtraBold"/>
                <a:ea typeface="Work Sans ExtraBold"/>
                <a:cs typeface="Work Sans ExtraBold"/>
                <a:sym typeface="Work Sans ExtraBold"/>
              </a:rPr>
              <a:t>	- Auditeerimine</a:t>
            </a:r>
          </a:p>
          <a:p>
            <a:pPr algn="l">
              <a:tabLst>
                <a:tab pos="533400" algn="l"/>
              </a:tabLst>
            </a:pPr>
            <a:r>
              <a:rPr lang="et-EE" b="1" dirty="0">
                <a:solidFill>
                  <a:srgbClr val="5E0F68"/>
                </a:solidFill>
                <a:latin typeface="Work Sans ExtraBold"/>
                <a:ea typeface="Work Sans ExtraBold"/>
                <a:cs typeface="Work Sans ExtraBold"/>
                <a:sym typeface="Work Sans ExtraBold"/>
              </a:rPr>
              <a:t>	- Riskianalüüs</a:t>
            </a:r>
          </a:p>
          <a:p>
            <a:pPr algn="l">
              <a:tabLst>
                <a:tab pos="533400" algn="l"/>
              </a:tabLst>
            </a:pPr>
            <a:r>
              <a:rPr lang="et-EE" b="1" dirty="0">
                <a:solidFill>
                  <a:srgbClr val="5E0F68"/>
                </a:solidFill>
                <a:latin typeface="Work Sans ExtraBold"/>
                <a:ea typeface="Work Sans ExtraBold"/>
                <a:cs typeface="Work Sans ExtraBold"/>
                <a:sym typeface="Work Sans ExtraBold"/>
              </a:rPr>
              <a:t>	- Rikkumismenetlus ja teavitamine</a:t>
            </a:r>
          </a:p>
          <a:p>
            <a:pPr marL="457200" indent="-457200" algn="l">
              <a:buFont typeface="Arial" panose="020B0604020202020204" pitchFamily="34" charset="0"/>
              <a:buChar char="•"/>
            </a:pPr>
            <a:endParaRPr lang="et-EE" sz="2800" b="1" dirty="0">
              <a:solidFill>
                <a:srgbClr val="5E0F68"/>
              </a:solidFill>
              <a:latin typeface="Work Sans ExtraBold"/>
              <a:ea typeface="Work Sans ExtraBold"/>
              <a:cs typeface="Work Sans ExtraBold"/>
            </a:endParaRPr>
          </a:p>
          <a:p>
            <a:endParaRPr lang="et-EE" dirty="0"/>
          </a:p>
        </p:txBody>
      </p:sp>
    </p:spTree>
    <p:extLst>
      <p:ext uri="{BB962C8B-B14F-4D97-AF65-F5344CB8AC3E}">
        <p14:creationId xmlns:p14="http://schemas.microsoft.com/office/powerpoint/2010/main" val="365611091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et-EE" dirty="0"/>
          </a:p>
        </p:txBody>
      </p:sp>
      <p:sp>
        <p:nvSpPr>
          <p:cNvPr id="3" name="Text Placeholder 2"/>
          <p:cNvSpPr>
            <a:spLocks noGrp="1"/>
          </p:cNvSpPr>
          <p:nvPr>
            <p:ph type="body" sz="quarter" idx="13"/>
          </p:nvPr>
        </p:nvSpPr>
        <p:spPr>
          <a:xfrm>
            <a:off x="2500706" y="491677"/>
            <a:ext cx="7265594" cy="965201"/>
          </a:xfrm>
        </p:spPr>
        <p:txBody>
          <a:bodyPr>
            <a:normAutofit/>
          </a:bodyPr>
          <a:lstStyle/>
          <a:p>
            <a:r>
              <a:rPr lang="et-EE" sz="3600" b="1" dirty="0">
                <a:solidFill>
                  <a:srgbClr val="5E0F68"/>
                </a:solidFill>
                <a:latin typeface="Work Sans ExtraBold"/>
                <a:ea typeface="Work Sans ExtraBold"/>
                <a:cs typeface="Work Sans ExtraBold"/>
                <a:sym typeface="Work Sans ExtraBold"/>
              </a:rPr>
              <a:t>Andmekaitsespetsialist </a:t>
            </a:r>
            <a:r>
              <a:rPr lang="et-EE" sz="3600" b="1" dirty="0" smtClean="0">
                <a:solidFill>
                  <a:srgbClr val="5E0F68"/>
                </a:solidFill>
                <a:latin typeface="Work Sans ExtraBold"/>
                <a:ea typeface="Work Sans ExtraBold"/>
                <a:cs typeface="Work Sans ExtraBold"/>
                <a:sym typeface="Work Sans ExtraBold"/>
              </a:rPr>
              <a:t>(3)</a:t>
            </a:r>
            <a:endParaRPr lang="et-EE" sz="3600" dirty="0">
              <a:solidFill>
                <a:srgbClr val="5E0F68"/>
              </a:solidFill>
              <a:latin typeface="Work Sans ExtraBold"/>
              <a:ea typeface="Work Sans ExtraBold"/>
              <a:cs typeface="Work Sans ExtraBold"/>
              <a:sym typeface="Work Sans ExtraBold"/>
            </a:endParaRPr>
          </a:p>
          <a:p>
            <a:endParaRPr lang="et-EE" sz="3600" dirty="0"/>
          </a:p>
        </p:txBody>
      </p:sp>
      <p:sp>
        <p:nvSpPr>
          <p:cNvPr id="5" name="Text Placeholder 4"/>
          <p:cNvSpPr>
            <a:spLocks noGrp="1"/>
          </p:cNvSpPr>
          <p:nvPr>
            <p:ph type="body" sz="quarter" idx="15"/>
          </p:nvPr>
        </p:nvSpPr>
        <p:spPr>
          <a:xfrm>
            <a:off x="901700" y="1226046"/>
            <a:ext cx="9906000" cy="6540252"/>
          </a:xfrm>
        </p:spPr>
        <p:txBody>
          <a:bodyPr/>
          <a:lstStyle/>
          <a:p>
            <a:pPr marL="457200" indent="-457200" algn="l">
              <a:buFont typeface="Arial" panose="020B0604020202020204" pitchFamily="34" charset="0"/>
              <a:buChar char="•"/>
            </a:pPr>
            <a:r>
              <a:rPr lang="fi-FI" b="1" dirty="0" err="1" smtClean="0">
                <a:solidFill>
                  <a:srgbClr val="5E0F68"/>
                </a:solidFill>
                <a:latin typeface="Work Sans ExtraBold"/>
                <a:ea typeface="Work Sans ExtraBold"/>
                <a:cs typeface="Work Sans ExtraBold"/>
                <a:sym typeface="Work Sans ExtraBold"/>
              </a:rPr>
              <a:t>Andmekaitsealase</a:t>
            </a:r>
            <a:r>
              <a:rPr lang="fi-FI" b="1" dirty="0" smtClean="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teabe</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haldamine</a:t>
            </a:r>
            <a:r>
              <a:rPr lang="fi-FI" b="1" dirty="0">
                <a:solidFill>
                  <a:srgbClr val="5E0F68"/>
                </a:solidFill>
                <a:latin typeface="Work Sans ExtraBold"/>
                <a:ea typeface="Work Sans ExtraBold"/>
                <a:cs typeface="Work Sans ExtraBold"/>
                <a:sym typeface="Work Sans ExtraBold"/>
              </a:rPr>
              <a:t> ja </a:t>
            </a:r>
            <a:r>
              <a:rPr lang="et-EE" b="1" dirty="0">
                <a:solidFill>
                  <a:srgbClr val="5E0F68"/>
                </a:solidFill>
                <a:latin typeface="Work Sans ExtraBold"/>
                <a:ea typeface="Work Sans ExtraBold"/>
                <a:cs typeface="Work Sans ExtraBold"/>
                <a:sym typeface="Work Sans ExtraBold"/>
              </a:rPr>
              <a:t>IKT</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võimaluste</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rakendamine</a:t>
            </a:r>
            <a:r>
              <a:rPr lang="fi-FI" b="1" dirty="0">
                <a:solidFill>
                  <a:srgbClr val="5E0F68"/>
                </a:solidFill>
                <a:latin typeface="Work Sans ExtraBold"/>
                <a:ea typeface="Work Sans ExtraBold"/>
                <a:cs typeface="Work Sans ExtraBold"/>
                <a:sym typeface="Work Sans ExtraBold"/>
              </a:rPr>
              <a:t> </a:t>
            </a:r>
            <a:r>
              <a:rPr lang="et-EE" b="1" dirty="0">
                <a:solidFill>
                  <a:srgbClr val="5E0F68"/>
                </a:solidFill>
                <a:latin typeface="Work Sans ExtraBold"/>
                <a:ea typeface="Work Sans ExtraBold"/>
                <a:cs typeface="Work Sans ExtraBold"/>
                <a:sym typeface="Work Sans ExtraBold"/>
              </a:rPr>
              <a:t> (10 EKAP, sh praktika 5 EKAP</a:t>
            </a:r>
            <a:r>
              <a:rPr lang="et-EE" b="1" dirty="0" smtClean="0">
                <a:solidFill>
                  <a:srgbClr val="5E0F68"/>
                </a:solidFill>
                <a:latin typeface="Work Sans ExtraBold"/>
                <a:ea typeface="Work Sans ExtraBold"/>
                <a:cs typeface="Work Sans ExtraBold"/>
                <a:sym typeface="Work Sans ExtraBold"/>
              </a:rPr>
              <a:t>)</a:t>
            </a:r>
          </a:p>
          <a:p>
            <a:pPr marL="355600" lvl="1" indent="-355600" algn="l"/>
            <a:r>
              <a:rPr lang="et-EE" b="1" dirty="0" smtClean="0">
                <a:solidFill>
                  <a:srgbClr val="5E0F68"/>
                </a:solidFill>
                <a:latin typeface="Work Sans ExtraBold"/>
                <a:ea typeface="Work Sans ExtraBold"/>
                <a:cs typeface="Work Sans ExtraBold"/>
                <a:sym typeface="Work Sans ExtraBold"/>
              </a:rPr>
              <a:t>	- </a:t>
            </a:r>
            <a:r>
              <a:rPr lang="fi-FI" b="1" dirty="0" err="1">
                <a:solidFill>
                  <a:srgbClr val="5E0F68"/>
                </a:solidFill>
                <a:latin typeface="Work Sans ExtraBold"/>
                <a:ea typeface="Work Sans ExtraBold"/>
                <a:cs typeface="Work Sans ExtraBold"/>
                <a:sym typeface="Work Sans ExtraBold"/>
              </a:rPr>
              <a:t>Andmekaitsealase</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teabe</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haldamine</a:t>
            </a:r>
            <a:r>
              <a:rPr lang="fi-FI" b="1" dirty="0">
                <a:solidFill>
                  <a:srgbClr val="5E0F68"/>
                </a:solidFill>
                <a:latin typeface="Work Sans ExtraBold"/>
                <a:ea typeface="Work Sans ExtraBold"/>
                <a:cs typeface="Work Sans ExtraBold"/>
                <a:sym typeface="Work Sans ExtraBold"/>
              </a:rPr>
              <a:t>, sh </a:t>
            </a:r>
            <a:r>
              <a:rPr lang="fi-FI" b="1" dirty="0" err="1">
                <a:solidFill>
                  <a:srgbClr val="5E0F68"/>
                </a:solidFill>
                <a:latin typeface="Work Sans ExtraBold"/>
                <a:ea typeface="Work Sans ExtraBold"/>
                <a:cs typeface="Work Sans ExtraBold"/>
                <a:sym typeface="Work Sans ExtraBold"/>
              </a:rPr>
              <a:t>dokumenteerimine</a:t>
            </a:r>
            <a:r>
              <a:rPr lang="fi-FI" b="1" dirty="0">
                <a:solidFill>
                  <a:srgbClr val="5E0F68"/>
                </a:solidFill>
                <a:latin typeface="Work Sans ExtraBold"/>
                <a:ea typeface="Work Sans ExtraBold"/>
                <a:cs typeface="Work Sans ExtraBold"/>
                <a:sym typeface="Work Sans ExtraBold"/>
              </a:rPr>
              <a:t> ja </a:t>
            </a:r>
            <a:r>
              <a:rPr lang="fi-FI" b="1" dirty="0" err="1">
                <a:solidFill>
                  <a:srgbClr val="5E0F68"/>
                </a:solidFill>
                <a:latin typeface="Work Sans ExtraBold"/>
                <a:ea typeface="Work Sans ExtraBold"/>
                <a:cs typeface="Work Sans ExtraBold"/>
                <a:sym typeface="Work Sans ExtraBold"/>
              </a:rPr>
              <a:t>avalikustamine</a:t>
            </a:r>
            <a:r>
              <a:rPr lang="fi-FI" b="1" dirty="0">
                <a:solidFill>
                  <a:srgbClr val="5E0F68"/>
                </a:solidFill>
                <a:latin typeface="Work Sans ExtraBold"/>
                <a:ea typeface="Work Sans ExtraBold"/>
                <a:cs typeface="Work Sans ExtraBold"/>
                <a:sym typeface="Work Sans ExtraBold"/>
              </a:rPr>
              <a:t> </a:t>
            </a:r>
            <a:endParaRPr lang="et-EE" b="1" dirty="0" smtClean="0">
              <a:solidFill>
                <a:srgbClr val="5E0F68"/>
              </a:solidFill>
              <a:latin typeface="Work Sans ExtraBold"/>
              <a:ea typeface="Work Sans ExtraBold"/>
              <a:cs typeface="Work Sans ExtraBold"/>
              <a:sym typeface="Work Sans ExtraBold"/>
            </a:endParaRPr>
          </a:p>
          <a:p>
            <a:pPr marL="355600" lvl="1" indent="-355600"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Infoühiskonna</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võimaluste</a:t>
            </a:r>
            <a:r>
              <a:rPr lang="fi-FI" b="1" dirty="0">
                <a:solidFill>
                  <a:srgbClr val="5E0F68"/>
                </a:solidFill>
                <a:latin typeface="Work Sans ExtraBold"/>
                <a:ea typeface="Work Sans ExtraBold"/>
                <a:cs typeface="Work Sans ExtraBold"/>
                <a:sym typeface="Work Sans ExtraBold"/>
              </a:rPr>
              <a:t> </a:t>
            </a:r>
            <a:r>
              <a:rPr lang="fi-FI" b="1" dirty="0" err="1">
                <a:solidFill>
                  <a:srgbClr val="5E0F68"/>
                </a:solidFill>
                <a:latin typeface="Work Sans ExtraBold"/>
                <a:ea typeface="Work Sans ExtraBold"/>
                <a:cs typeface="Work Sans ExtraBold"/>
                <a:sym typeface="Work Sans ExtraBold"/>
              </a:rPr>
              <a:t>kasutamine</a:t>
            </a:r>
            <a:r>
              <a:rPr lang="fi-FI" b="1" dirty="0">
                <a:solidFill>
                  <a:srgbClr val="5E0F68"/>
                </a:solidFill>
                <a:latin typeface="Work Sans ExtraBold"/>
                <a:ea typeface="Work Sans ExtraBold"/>
                <a:cs typeface="Work Sans ExtraBold"/>
                <a:sym typeface="Work Sans ExtraBold"/>
              </a:rPr>
              <a:t> ja </a:t>
            </a:r>
            <a:r>
              <a:rPr lang="fi-FI" b="1" dirty="0" err="1">
                <a:solidFill>
                  <a:srgbClr val="5E0F68"/>
                </a:solidFill>
                <a:latin typeface="Work Sans ExtraBold"/>
                <a:ea typeface="Work Sans ExtraBold"/>
                <a:cs typeface="Work Sans ExtraBold"/>
                <a:sym typeface="Work Sans ExtraBold"/>
              </a:rPr>
              <a:t>rakendamine</a:t>
            </a:r>
            <a:r>
              <a:rPr lang="fi-FI" b="1" dirty="0">
                <a:solidFill>
                  <a:srgbClr val="5E0F68"/>
                </a:solidFill>
                <a:latin typeface="Work Sans ExtraBold"/>
                <a:ea typeface="Work Sans ExtraBold"/>
                <a:cs typeface="Work Sans ExtraBold"/>
                <a:sym typeface="Work Sans ExtraBold"/>
              </a:rPr>
              <a:t> </a:t>
            </a:r>
            <a:endParaRPr lang="et-EE" b="1" dirty="0" smtClean="0">
              <a:solidFill>
                <a:srgbClr val="5E0F68"/>
              </a:solidFill>
              <a:latin typeface="Work Sans ExtraBold"/>
              <a:ea typeface="Work Sans ExtraBold"/>
              <a:cs typeface="Work Sans ExtraBold"/>
              <a:sym typeface="Work Sans ExtraBold"/>
            </a:endParaRPr>
          </a:p>
          <a:p>
            <a:pPr marL="355600" lvl="1" indent="-355600"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Infosüsteemide kasutamine</a:t>
            </a:r>
            <a:endParaRPr lang="et-EE" dirty="0" smtClean="0">
              <a:ea typeface="Work Sans ExtraBold"/>
              <a:cs typeface="Work Sans ExtraBold"/>
            </a:endParaRPr>
          </a:p>
          <a:p>
            <a:pPr marL="457200" lvl="1" indent="-457200" algn="l">
              <a:buFont typeface="Arial" panose="020B0604020202020204" pitchFamily="34" charset="0"/>
              <a:buChar char="•"/>
            </a:pPr>
            <a:r>
              <a:rPr lang="et-EE" b="1" dirty="0" smtClean="0">
                <a:solidFill>
                  <a:srgbClr val="5E0F68"/>
                </a:solidFill>
                <a:latin typeface="Work Sans ExtraBold"/>
                <a:ea typeface="Work Sans ExtraBold"/>
                <a:cs typeface="Work Sans ExtraBold"/>
                <a:sym typeface="Work Sans ExtraBold"/>
              </a:rPr>
              <a:t>Valikõpingud</a:t>
            </a:r>
          </a:p>
          <a:p>
            <a:pPr lvl="1"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Erialane inglise keel 4 EKAP</a:t>
            </a:r>
          </a:p>
          <a:p>
            <a:pPr lvl="1"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Erialane vene keel 4 EKAP</a:t>
            </a:r>
          </a:p>
          <a:p>
            <a:pPr lvl="1"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Projektijuhtimine 3 EKAP</a:t>
            </a:r>
          </a:p>
          <a:p>
            <a:pPr lvl="1"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Andmebaaside loomine 3 EKAP</a:t>
            </a:r>
          </a:p>
          <a:p>
            <a:pPr lvl="1" algn="l"/>
            <a:r>
              <a:rPr lang="et-EE" b="1" dirty="0">
                <a:solidFill>
                  <a:srgbClr val="5E0F68"/>
                </a:solidFill>
                <a:latin typeface="Work Sans ExtraBold"/>
                <a:ea typeface="Work Sans ExtraBold"/>
                <a:cs typeface="Work Sans ExtraBold"/>
                <a:sym typeface="Work Sans ExtraBold"/>
              </a:rPr>
              <a:t>	</a:t>
            </a:r>
            <a:r>
              <a:rPr lang="et-EE" b="1" dirty="0" smtClean="0">
                <a:solidFill>
                  <a:srgbClr val="5E0F68"/>
                </a:solidFill>
                <a:latin typeface="Work Sans ExtraBold"/>
                <a:ea typeface="Work Sans ExtraBold"/>
                <a:cs typeface="Work Sans ExtraBold"/>
                <a:sym typeface="Work Sans ExtraBold"/>
              </a:rPr>
              <a:t>- Huvipoolte nõustamine 3 EKAP</a:t>
            </a:r>
            <a:endParaRPr lang="et-EE" b="1" dirty="0">
              <a:solidFill>
                <a:srgbClr val="5E0F68"/>
              </a:solidFill>
              <a:latin typeface="Work Sans ExtraBold"/>
              <a:ea typeface="Work Sans ExtraBold"/>
              <a:cs typeface="Work Sans ExtraBold"/>
              <a:sym typeface="Work Sans ExtraBold"/>
            </a:endParaRPr>
          </a:p>
        </p:txBody>
      </p:sp>
    </p:spTree>
    <p:extLst>
      <p:ext uri="{BB962C8B-B14F-4D97-AF65-F5344CB8AC3E}">
        <p14:creationId xmlns:p14="http://schemas.microsoft.com/office/powerpoint/2010/main" val="59294605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90</Words>
  <Application>Microsoft Office PowerPoint</Application>
  <PresentationFormat>Custom</PresentationFormat>
  <Paragraphs>43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Helvetica Light</vt:lpstr>
      <vt:lpstr>Helvetica Neue</vt:lpstr>
      <vt:lpstr>Work Sans ExtraBold</vt:lpstr>
      <vt:lpstr>Work Sans Medium</vt:lpstr>
      <vt:lpstr>Black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rraasuke</dc:creator>
  <cp:lastModifiedBy>Elen Raudsepp</cp:lastModifiedBy>
  <cp:revision>32</cp:revision>
  <cp:lastPrinted>2017-08-22T05:01:56Z</cp:lastPrinted>
  <dcterms:modified xsi:type="dcterms:W3CDTF">2017-08-22T07:42:55Z</dcterms:modified>
</cp:coreProperties>
</file>